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2c44d6ab17_0_55" TargetMode="External"/><Relationship Id="rId3" Type="http://schemas.openxmlformats.org/officeDocument/2006/relationships/hyperlink" Target="#slide=id.g2c44d6ab17_0_55" TargetMode="External"/><Relationship Id="rId4" Type="http://schemas.openxmlformats.org/officeDocument/2006/relationships/hyperlink" Target="#slide=id.g2c44d6ab17_0_55" TargetMode="External"/><Relationship Id="rId5" Type="http://schemas.openxmlformats.org/officeDocument/2006/relationships/hyperlink" Target="#slide=id.g2c44d6ab17_0_55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hyperlink" Target="#slide=id.g2c44d6ab17_0_65" TargetMode="External"/><Relationship Id="rId4" Type="http://schemas.openxmlformats.org/officeDocument/2006/relationships/hyperlink" Target="#slide=id.g2c44d6ab17_0_65" TargetMode="External"/><Relationship Id="rId5" Type="http://schemas.openxmlformats.org/officeDocument/2006/relationships/hyperlink" Target="#slide=id.g2c44d6ab17_0_65" TargetMode="External"/><Relationship Id="rId6" Type="http://schemas.openxmlformats.org/officeDocument/2006/relationships/hyperlink" Target="#slide=id.g2c44d6ab17_0_65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2c44d6ab17_0_74" TargetMode="External"/><Relationship Id="rId3" Type="http://schemas.openxmlformats.org/officeDocument/2006/relationships/hyperlink" Target="#slide=id.g2c44d6ab17_0_74" TargetMode="External"/><Relationship Id="rId4" Type="http://schemas.openxmlformats.org/officeDocument/2006/relationships/hyperlink" Target="#slide=id.g2c44d6ab17_0_74" TargetMode="External"/><Relationship Id="rId5" Type="http://schemas.openxmlformats.org/officeDocument/2006/relationships/hyperlink" Target="#slide=id.g2c44d6ab17_0_74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hyperlink" Target="#slide=id.g2c44d6ab17_0_88" TargetMode="External"/><Relationship Id="rId4" Type="http://schemas.openxmlformats.org/officeDocument/2006/relationships/hyperlink" Target="#slide=id.g2c44d6ab17_0_88" TargetMode="External"/><Relationship Id="rId5" Type="http://schemas.openxmlformats.org/officeDocument/2006/relationships/hyperlink" Target="#slide=id.g2c44d6ab17_0_88" TargetMode="External"/><Relationship Id="rId6" Type="http://schemas.openxmlformats.org/officeDocument/2006/relationships/hyperlink" Target="#slide=id.g2c44d6ab17_0_88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5200"/>
              <a:buNone/>
              <a:defRPr sz="5200"/>
            </a:lvl1pPr>
            <a:lvl2pPr lvl="1" algn="ctr">
              <a:spcBef>
                <a:spcPts val="0"/>
              </a:spcBef>
              <a:buSzPts val="5200"/>
              <a:buNone/>
              <a:defRPr sz="5200"/>
            </a:lvl2pPr>
            <a:lvl3pPr lvl="2" algn="ctr">
              <a:spcBef>
                <a:spcPts val="0"/>
              </a:spcBef>
              <a:buSzPts val="5200"/>
              <a:buNone/>
              <a:defRPr sz="5200"/>
            </a:lvl3pPr>
            <a:lvl4pPr lvl="3" algn="ctr">
              <a:spcBef>
                <a:spcPts val="0"/>
              </a:spcBef>
              <a:buSzPts val="5200"/>
              <a:buNone/>
              <a:defRPr sz="5200"/>
            </a:lvl4pPr>
            <a:lvl5pPr lvl="4" algn="ctr">
              <a:spcBef>
                <a:spcPts val="0"/>
              </a:spcBef>
              <a:buSzPts val="5200"/>
              <a:buNone/>
              <a:defRPr sz="5200"/>
            </a:lvl5pPr>
            <a:lvl6pPr lvl="5" algn="ctr">
              <a:spcBef>
                <a:spcPts val="0"/>
              </a:spcBef>
              <a:buSzPts val="5200"/>
              <a:buNone/>
              <a:defRPr sz="5200"/>
            </a:lvl6pPr>
            <a:lvl7pPr lvl="6" algn="ctr">
              <a:spcBef>
                <a:spcPts val="0"/>
              </a:spcBef>
              <a:buSzPts val="5200"/>
              <a:buNone/>
              <a:defRPr sz="5200"/>
            </a:lvl7pPr>
            <a:lvl8pPr lvl="7" algn="ctr">
              <a:spcBef>
                <a:spcPts val="0"/>
              </a:spcBef>
              <a:buSzPts val="5200"/>
              <a:buNone/>
              <a:defRPr sz="5200"/>
            </a:lvl8pPr>
            <a:lvl9pPr lvl="8" algn="ctr">
              <a:spcBef>
                <a:spcPts val="0"/>
              </a:spcBef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header_alt1">
    <p:bg>
      <p:bgPr>
        <a:solidFill>
          <a:srgbClr val="434343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  <p:sp>
        <p:nvSpPr>
          <p:cNvPr id="56" name="Shape 56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7" name="Shape 57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58" name="Shape 58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59" name="Shape 59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Header_alt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1" name="Shape 61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rgbClr val="FFFFFF"/>
                </a:solidFill>
              </a:rPr>
              <a:t>‹#›</a:t>
            </a:fld>
          </a:p>
        </p:txBody>
      </p:sp>
      <p:sp>
        <p:nvSpPr>
          <p:cNvPr id="64" name="Shape 64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5" name="Shape 65">
            <a:hlinkClick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66" name="Shape 66">
            <a:hlinkClick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67" name="Shape 67">
            <a:hlinkClick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68" name="Shape 68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ody 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72" name="Shape 7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73" name="Shape 73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4" name="Shape 74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75" name="Shape 75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6" name="Shape 7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800"/>
              <a:buChar char="●"/>
              <a:defRPr/>
            </a:lvl1pPr>
            <a:lvl2pPr lvl="1" rtl="0">
              <a:spcBef>
                <a:spcPts val="0"/>
              </a:spcBef>
              <a:buSzPts val="1400"/>
              <a:buChar char="○"/>
              <a:defRPr/>
            </a:lvl2pPr>
            <a:lvl3pPr lvl="2" rtl="0">
              <a:spcBef>
                <a:spcPts val="0"/>
              </a:spcBef>
              <a:buSzPts val="1400"/>
              <a:buChar char="■"/>
              <a:defRPr/>
            </a:lvl3pPr>
            <a:lvl4pPr lvl="3" rtl="0">
              <a:spcBef>
                <a:spcPts val="0"/>
              </a:spcBef>
              <a:buSzPts val="1400"/>
              <a:buChar char="●"/>
              <a:defRPr/>
            </a:lvl4pPr>
            <a:lvl5pPr lvl="4" rtl="0">
              <a:spcBef>
                <a:spcPts val="0"/>
              </a:spcBef>
              <a:buSzPts val="1400"/>
              <a:buChar char="○"/>
              <a:defRPr/>
            </a:lvl5pPr>
            <a:lvl6pPr lvl="5" rtl="0">
              <a:spcBef>
                <a:spcPts val="0"/>
              </a:spcBef>
              <a:buSzPts val="1400"/>
              <a:buChar char="■"/>
              <a:defRPr/>
            </a:lvl6pPr>
            <a:lvl7pPr lvl="6" rtl="0">
              <a:spcBef>
                <a:spcPts val="0"/>
              </a:spcBef>
              <a:buSzPts val="1400"/>
              <a:buChar char="●"/>
              <a:defRPr/>
            </a:lvl7pPr>
            <a:lvl8pPr lvl="7" rtl="0">
              <a:spcBef>
                <a:spcPts val="0"/>
              </a:spcBef>
              <a:buSzPts val="1400"/>
              <a:buChar char="○"/>
              <a:defRPr/>
            </a:lvl8pPr>
            <a:lvl9pPr lvl="8" rtl="0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_alt1">
    <p:bg>
      <p:bgPr>
        <a:solidFill>
          <a:schemeClr val="lt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78" name="Shape 78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1" name="Shape 8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Shape 8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86" name="Shape 86">
            <a:hlinkClick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7" name="Shape 87">
            <a:hlinkClick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8" name="Shape 88">
            <a:hlinkClick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9" name="Shape 89">
            <a:hlinkClick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4294967295" type="ctrTitle"/>
          </p:nvPr>
        </p:nvSpPr>
        <p:spPr>
          <a:xfrm>
            <a:off x="872500" y="467200"/>
            <a:ext cx="7714500" cy="3901800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 sz="4800">
                <a:solidFill>
                  <a:srgbClr val="FFFFFF"/>
                </a:solidFill>
              </a:rPr>
              <a:t>Careseeker’s Blockchain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4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4800"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-GB" sz="4800">
                <a:solidFill>
                  <a:srgbClr val="FFFFFF"/>
                </a:solidFill>
              </a:rPr>
              <a:t>Avinash Kumar Gupta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-GB" sz="4800">
                <a:solidFill>
                  <a:srgbClr val="FFFFFF"/>
                </a:solidFill>
              </a:rPr>
              <a:t>MBBS - 3rd Year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100" y="1050500"/>
            <a:ext cx="8157800" cy="353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1275" y="324388"/>
            <a:ext cx="3781425" cy="429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925" y="172825"/>
            <a:ext cx="3754425" cy="479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5750" y="152400"/>
            <a:ext cx="4491775" cy="47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3000">
                <a:solidFill>
                  <a:srgbClr val="FFFFFF"/>
                </a:solidFill>
              </a:rPr>
              <a:t>Thank you.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075" y="34262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1075" y="1571300"/>
            <a:ext cx="572699" cy="52688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578275" y="404115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1150975" y="404115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1723675" y="404115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2296375" y="404115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2869075" y="3764100"/>
            <a:ext cx="572700" cy="572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6" name="Shape 106"/>
          <p:cNvCxnSpPr>
            <a:stCxn id="107" idx="3"/>
            <a:endCxn id="105" idx="1"/>
          </p:cNvCxnSpPr>
          <p:nvPr/>
        </p:nvCxnSpPr>
        <p:spPr>
          <a:xfrm>
            <a:off x="859200" y="2098175"/>
            <a:ext cx="2224500" cy="1809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8" name="Shape 108"/>
          <p:cNvCxnSpPr>
            <a:endCxn id="105" idx="1"/>
          </p:cNvCxnSpPr>
          <p:nvPr/>
        </p:nvCxnSpPr>
        <p:spPr>
          <a:xfrm>
            <a:off x="853638" y="718275"/>
            <a:ext cx="2230200" cy="3189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9" name="Shape 109"/>
          <p:cNvSpPr txBox="1"/>
          <p:nvPr/>
        </p:nvSpPr>
        <p:spPr>
          <a:xfrm>
            <a:off x="54025" y="324075"/>
            <a:ext cx="8592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Wearables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0" y="1952225"/>
            <a:ext cx="8592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EMRs</a:t>
            </a:r>
          </a:p>
        </p:txBody>
      </p:sp>
      <p:cxnSp>
        <p:nvCxnSpPr>
          <p:cNvPr id="110" name="Shape 110"/>
          <p:cNvCxnSpPr>
            <a:stCxn id="105" idx="4"/>
            <a:endCxn id="111" idx="4"/>
          </p:cNvCxnSpPr>
          <p:nvPr/>
        </p:nvCxnSpPr>
        <p:spPr>
          <a:xfrm>
            <a:off x="3298600" y="4122038"/>
            <a:ext cx="3828600" cy="853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2" name="Shape 112"/>
          <p:cNvSpPr txBox="1"/>
          <p:nvPr/>
        </p:nvSpPr>
        <p:spPr>
          <a:xfrm>
            <a:off x="4627600" y="275313"/>
            <a:ext cx="111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Health Data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5307225" y="413375"/>
            <a:ext cx="3639900" cy="45624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1 individual from Doctors, Students, nurses, or any medico from a care taking team.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Specialis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Doctor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Student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Nurse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Laboratory</a:t>
            </a:r>
          </a:p>
          <a:p>
            <a:pPr indent="-317500" lvl="0" marL="457200">
              <a:spcBef>
                <a:spcPts val="0"/>
              </a:spcBef>
              <a:buClr>
                <a:srgbClr val="FFFFFF"/>
              </a:buClr>
              <a:buSzPts val="1400"/>
              <a:buChar char="-"/>
            </a:pPr>
            <a:r>
              <a:rPr lang="en-GB">
                <a:solidFill>
                  <a:srgbClr val="FFFFFF"/>
                </a:solidFill>
              </a:rPr>
              <a:t>Pharmacy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3732975" y="4181538"/>
            <a:ext cx="111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Health Data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cxnSp>
        <p:nvCxnSpPr>
          <p:cNvPr id="114" name="Shape 114"/>
          <p:cNvCxnSpPr>
            <a:stCxn id="111" idx="2"/>
            <a:endCxn id="105" idx="5"/>
          </p:cNvCxnSpPr>
          <p:nvPr/>
        </p:nvCxnSpPr>
        <p:spPr>
          <a:xfrm flipH="1">
            <a:off x="3441825" y="2694575"/>
            <a:ext cx="1865400" cy="12843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5" name="Shape 115"/>
          <p:cNvCxnSpPr>
            <a:stCxn id="105" idx="0"/>
            <a:endCxn id="99" idx="3"/>
          </p:cNvCxnSpPr>
          <p:nvPr/>
        </p:nvCxnSpPr>
        <p:spPr>
          <a:xfrm rot="10800000">
            <a:off x="1423713" y="629100"/>
            <a:ext cx="1803300" cy="31350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6" name="Shape 116"/>
          <p:cNvCxnSpPr/>
          <p:nvPr/>
        </p:nvCxnSpPr>
        <p:spPr>
          <a:xfrm>
            <a:off x="3274125" y="405075"/>
            <a:ext cx="1113000" cy="216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7" name="Shape 117"/>
          <p:cNvCxnSpPr/>
          <p:nvPr/>
        </p:nvCxnSpPr>
        <p:spPr>
          <a:xfrm flipH="1" rot="10800000">
            <a:off x="3298600" y="729225"/>
            <a:ext cx="1110000" cy="12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8" name="Shape 118"/>
          <p:cNvSpPr txBox="1"/>
          <p:nvPr/>
        </p:nvSpPr>
        <p:spPr>
          <a:xfrm>
            <a:off x="4623350" y="583875"/>
            <a:ext cx="14118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100">
                <a:solidFill>
                  <a:srgbClr val="FFFFFF"/>
                </a:solidFill>
              </a:rPr>
              <a:t>Medical Advice</a:t>
            </a:r>
          </a:p>
        </p:txBody>
      </p:sp>
      <p:cxnSp>
        <p:nvCxnSpPr>
          <p:cNvPr id="119" name="Shape 119"/>
          <p:cNvCxnSpPr>
            <a:stCxn id="105" idx="0"/>
            <a:endCxn id="100" idx="2"/>
          </p:cNvCxnSpPr>
          <p:nvPr/>
        </p:nvCxnSpPr>
        <p:spPr>
          <a:xfrm rot="10800000">
            <a:off x="1137513" y="2098200"/>
            <a:ext cx="2089500" cy="16659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/>
        </p:nvSpPr>
        <p:spPr>
          <a:xfrm>
            <a:off x="3429025" y="287350"/>
            <a:ext cx="35439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2400" u="sng">
                <a:solidFill>
                  <a:srgbClr val="FFFFFF"/>
                </a:solidFill>
              </a:rPr>
              <a:t>Best Use Case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1202275" y="1113250"/>
            <a:ext cx="6648900" cy="28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ICU - To keep realtime update of ICU device and test values and have access by consultant 24*7 with custom notification on any emergency value and direct connection option with working nurse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Home Care - Specially for poor or rural communities can share data in secqure way and get help for their patient’s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Qantised Self - to store all data from wearables and have visualization and feedback rather than losing them.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Research - All data after patient’s consent can be used to research and find out more about medical science.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/>
        </p:nvSpPr>
        <p:spPr>
          <a:xfrm>
            <a:off x="669125" y="214175"/>
            <a:ext cx="82380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 sz="2400" u="sng">
                <a:solidFill>
                  <a:srgbClr val="FFFFFF"/>
                </a:solidFill>
              </a:rPr>
              <a:t>Private blockchain consortium with minimum 2 parties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1202275" y="1113250"/>
            <a:ext cx="60216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Private blockchain between patient and many stakeholders in healthcare, like students, doctors, nurses, academics, scientist, etc.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1344225" y="2070625"/>
            <a:ext cx="60216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Patient data and medicos advice (and discussion as a team) will be done with smart contracts to verify &amp; update in secure way as TRUST is important in any medical advice.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/>
        </p:nvSpPr>
        <p:spPr>
          <a:xfrm>
            <a:off x="3857625" y="224625"/>
            <a:ext cx="7215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2400" u="sng">
                <a:solidFill>
                  <a:srgbClr val="FFFFFF"/>
                </a:solidFill>
              </a:rPr>
              <a:t>IOT</a:t>
            </a:r>
          </a:p>
        </p:txBody>
      </p:sp>
      <p:sp>
        <p:nvSpPr>
          <p:cNvPr id="138" name="Shape 138"/>
          <p:cNvSpPr txBox="1"/>
          <p:nvPr/>
        </p:nvSpPr>
        <p:spPr>
          <a:xfrm>
            <a:off x="1338175" y="1186425"/>
            <a:ext cx="6220200" cy="29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Secure data transaction , verification and analysis to prevent any emergency like patient falling down, fainting, heart attack, etc. and use this as a standard by providing API for device makers.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Data have to be used by 1) doctors 2) Ai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Data will be owned by patient and will be accessible to caregivers when patient shares keys.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Data storage on private blockchain 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Mining ( verifying transactions ) will generate revenue and medicos will be paid from that to give care.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/>
        </p:nvSpPr>
        <p:spPr>
          <a:xfrm>
            <a:off x="3627625" y="224625"/>
            <a:ext cx="20178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2400" u="sng">
                <a:solidFill>
                  <a:srgbClr val="FFFFFF"/>
                </a:solidFill>
              </a:rPr>
              <a:t>Gamification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773650" y="1395500"/>
            <a:ext cx="72552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-GB">
                <a:solidFill>
                  <a:srgbClr val="FFFFFF"/>
                </a:solidFill>
              </a:rPr>
              <a:t>Gamification provides credits which are distributed based on addition of following 3 criteria.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arenR"/>
            </a:pPr>
            <a:r>
              <a:rPr lang="en-GB">
                <a:solidFill>
                  <a:srgbClr val="FFFFFF"/>
                </a:solidFill>
              </a:rPr>
              <a:t>Academic Skills ( Nurse/MBBS/DM)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arenR"/>
            </a:pPr>
            <a:r>
              <a:rPr lang="en-GB">
                <a:solidFill>
                  <a:srgbClr val="FFFFFF"/>
                </a:solidFill>
              </a:rPr>
              <a:t>Impact credits ( if more upvotes on evidence to solve medical complexity, more points)</a:t>
            </a:r>
          </a:p>
          <a:p>
            <a:pPr indent="-317500" lvl="0" marL="457200">
              <a:spcBef>
                <a:spcPts val="0"/>
              </a:spcBef>
              <a:buClr>
                <a:srgbClr val="FFFFFF"/>
              </a:buClr>
              <a:buSzPts val="1400"/>
              <a:buAutoNum type="arabicParenR"/>
            </a:pPr>
            <a:r>
              <a:rPr lang="en-GB">
                <a:solidFill>
                  <a:srgbClr val="FFFFFF"/>
                </a:solidFill>
              </a:rPr>
              <a:t>Power UPs ( Power ups are provided based on high engagement with high impact, where measure of impact will be directly proportional to level of academic skills)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lang="en-GB"/>
              <a:t>Example Transactions ( Smart Contracts) 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750002" y="1458675"/>
            <a:ext cx="3400500" cy="143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400"/>
              <a:t>A medical student studies the case and solve</a:t>
            </a:r>
            <a:r>
              <a:rPr lang="en-GB" sz="1400">
                <a:solidFill>
                  <a:srgbClr val="FFFFFF"/>
                </a:solidFill>
              </a:rPr>
              <a:t> </a:t>
            </a:r>
            <a:r>
              <a:rPr b="1" lang="en-GB" sz="1400">
                <a:solidFill>
                  <a:srgbClr val="FFFFFF"/>
                </a:solidFill>
              </a:rPr>
              <a:t>questions</a:t>
            </a:r>
            <a:r>
              <a:rPr lang="en-GB" sz="1400"/>
              <a:t> in PICO format by finding evidences from books and research articles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749991" y="3125575"/>
            <a:ext cx="2832900" cy="105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400"/>
              <a:t>A doctor explore the data and </a:t>
            </a:r>
            <a:r>
              <a:rPr b="1" lang="en-GB" sz="1400">
                <a:solidFill>
                  <a:srgbClr val="FFFFFF"/>
                </a:solidFill>
              </a:rPr>
              <a:t>advice</a:t>
            </a:r>
            <a:r>
              <a:rPr lang="en-GB" sz="1400"/>
              <a:t> an exercise</a:t>
            </a:r>
          </a:p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5316562" y="1458675"/>
            <a:ext cx="2832900" cy="105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400"/>
              <a:t>A device </a:t>
            </a:r>
            <a:r>
              <a:rPr lang="en-GB" sz="1400">
                <a:solidFill>
                  <a:srgbClr val="FFFFFF"/>
                </a:solidFill>
              </a:rPr>
              <a:t>tracks</a:t>
            </a:r>
            <a:r>
              <a:rPr lang="en-GB" sz="1400"/>
              <a:t> exercise and logs it along with vitals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5358387" y="3125575"/>
            <a:ext cx="2832900" cy="105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GB" sz="1400"/>
              <a:t>A patient real-time data accessed by </a:t>
            </a:r>
            <a:r>
              <a:rPr b="1" lang="en-GB" sz="1400">
                <a:solidFill>
                  <a:srgbClr val="FFFFFF"/>
                </a:solidFill>
              </a:rPr>
              <a:t>AI</a:t>
            </a:r>
            <a:r>
              <a:rPr lang="en-GB" sz="1400"/>
              <a:t> and emergency calls in case of any mishap.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5525"/>
            <a:ext cx="8859224" cy="474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875" y="276975"/>
            <a:ext cx="8745226" cy="4466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